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15"/>
  </p:notesMasterIdLst>
  <p:sldIdLst>
    <p:sldId id="315" r:id="rId2"/>
    <p:sldId id="302" r:id="rId3"/>
    <p:sldId id="288" r:id="rId4"/>
    <p:sldId id="283" r:id="rId5"/>
    <p:sldId id="289" r:id="rId6"/>
    <p:sldId id="306" r:id="rId7"/>
    <p:sldId id="307" r:id="rId8"/>
    <p:sldId id="309" r:id="rId9"/>
    <p:sldId id="308" r:id="rId10"/>
    <p:sldId id="310" r:id="rId11"/>
    <p:sldId id="311" r:id="rId12"/>
    <p:sldId id="313" r:id="rId13"/>
    <p:sldId id="291" r:id="rId14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A00"/>
    <a:srgbClr val="B9EB5F"/>
    <a:srgbClr val="64D7D7"/>
    <a:srgbClr val="1E50C8"/>
    <a:srgbClr val="008223"/>
    <a:srgbClr val="E6F005"/>
    <a:srgbClr val="00647D"/>
    <a:srgbClr val="008C8C"/>
    <a:srgbClr val="C88C00"/>
    <a:srgbClr val="FFD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34" autoAdjust="0"/>
  </p:normalViewPr>
  <p:slideViewPr>
    <p:cSldViewPr snapToGrid="0" showGuides="1">
      <p:cViewPr varScale="1">
        <p:scale>
          <a:sx n="123" d="100"/>
          <a:sy n="123" d="100"/>
        </p:scale>
        <p:origin x="114" y="4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F0D9C-0244-48E5-AAB4-F314FC181477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380C3-7D2B-43B9-A2FF-0551F6D20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95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_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1E9EBA-B88C-4731-B44A-419865607F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647" y="1118615"/>
            <a:ext cx="9144000" cy="1864899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600" b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/>
              <a:t>Presentation Title Goes Here</a:t>
            </a:r>
            <a:br>
              <a:rPr lang="en-US" altLang="zh-TW" dirty="0"/>
            </a:br>
            <a:r>
              <a:rPr lang="en-US" altLang="zh-TW" dirty="0"/>
              <a:t>Maximum 2 Lines (32-46pt)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C9BD8EC-F37F-4F94-8712-797CC1161E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6647" y="3015629"/>
            <a:ext cx="9144000" cy="137010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  <a:latin typeface="+mj-lt"/>
                <a:ea typeface="+mj-ea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altLang="zh-TW" sz="3000" dirty="0"/>
              <a:t>Presentation Subtitle Goes Here</a:t>
            </a:r>
            <a:br>
              <a:rPr lang="en-US" altLang="zh-TW" sz="3000" dirty="0"/>
            </a:br>
            <a:r>
              <a:rPr lang="en-US" altLang="zh-TW" sz="3000" dirty="0"/>
              <a:t>Maximum 2 Lines (24-32pt)</a:t>
            </a:r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38A83012-CC3B-47DF-9FCA-A1115F39D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8612" y="5739683"/>
            <a:ext cx="5707316" cy="2183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TW" sz="1800" dirty="0"/>
              <a:t>Presenter</a:t>
            </a:r>
            <a:r>
              <a:rPr lang="zh-TW" altLang="en-US" sz="1800" dirty="0"/>
              <a:t> </a:t>
            </a:r>
            <a:r>
              <a:rPr lang="en-US" altLang="zh-TW" sz="1800" dirty="0"/>
              <a:t>Name</a:t>
            </a:r>
            <a:r>
              <a:rPr lang="zh-TW" altLang="en-US" sz="1800" dirty="0"/>
              <a:t>｜</a:t>
            </a:r>
            <a:r>
              <a:rPr lang="en-US" altLang="zh-TW" sz="1800" dirty="0"/>
              <a:t>Department</a:t>
            </a:r>
            <a:r>
              <a:rPr lang="zh-TW" altLang="en-US" sz="1800" dirty="0"/>
              <a:t>｜</a:t>
            </a:r>
            <a:r>
              <a:rPr lang="en-US" altLang="zh-TW" sz="1800" dirty="0"/>
              <a:t>MM/DD/YYYY</a:t>
            </a:r>
          </a:p>
        </p:txBody>
      </p:sp>
      <p:sp>
        <p:nvSpPr>
          <p:cNvPr id="9" name="文字版面配置區 4">
            <a:extLst>
              <a:ext uri="{FF2B5EF4-FFF2-40B4-BE49-F238E27FC236}">
                <a16:creationId xmlns:a16="http://schemas.microsoft.com/office/drawing/2014/main" id="{C5F15596-5511-4524-8143-5414A6D0A4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4219" y="738191"/>
            <a:ext cx="2133446" cy="38042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altLang="zh-TW" dirty="0"/>
              <a:t>Cover </a:t>
            </a:r>
            <a:r>
              <a:rPr lang="en-US" altLang="zh-TW" dirty="0" err="1"/>
              <a:t>Page_White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4322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_Image">
    <p:bg>
      <p:bgPr>
        <a:blipFill dpi="0" rotWithShape="1">
          <a:blip r:embed="rId2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32A9990-6214-495A-B5B6-C1801359D1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79379" cy="6850900"/>
          </a:xfrm>
          <a:prstGeom prst="rect">
            <a:avLst/>
          </a:prstGeom>
        </p:spPr>
      </p:pic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CE458713-38E5-4D94-9527-7C2BC1D5D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8912" y="5705762"/>
            <a:ext cx="2010917" cy="31965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MM/DD/YYYY</a:t>
            </a:r>
          </a:p>
        </p:txBody>
      </p:sp>
      <p:sp>
        <p:nvSpPr>
          <p:cNvPr id="9" name="頁尾版面配置區 4">
            <a:extLst>
              <a:ext uri="{FF2B5EF4-FFF2-40B4-BE49-F238E27FC236}">
                <a16:creationId xmlns:a16="http://schemas.microsoft.com/office/drawing/2014/main" id="{135E4C83-C41A-49B9-9C41-417375F79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897" y="5333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TW" dirty="0"/>
              <a:t>Presenter Name</a:t>
            </a:r>
            <a:r>
              <a:rPr lang="zh-TW" altLang="en-US" dirty="0"/>
              <a:t>｜</a:t>
            </a:r>
            <a:r>
              <a:rPr lang="en-US" altLang="zh-TW" dirty="0"/>
              <a:t>Department </a:t>
            </a:r>
            <a:endParaRPr 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C41E9EBA-B88C-4731-B44A-419865607F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647" y="1137872"/>
            <a:ext cx="9144000" cy="1864899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600" b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/>
              <a:t>Presentation Title Goes Here</a:t>
            </a:r>
            <a:br>
              <a:rPr lang="en-US" altLang="zh-TW" dirty="0"/>
            </a:br>
            <a:r>
              <a:rPr lang="en-US" altLang="zh-TW" dirty="0"/>
              <a:t>Maximum 2 Lines (32-46pt)</a:t>
            </a:r>
            <a:endParaRPr lang="en-US" dirty="0"/>
          </a:p>
        </p:txBody>
      </p:sp>
      <p:sp>
        <p:nvSpPr>
          <p:cNvPr id="11" name="文字版面配置區 4">
            <a:extLst>
              <a:ext uri="{FF2B5EF4-FFF2-40B4-BE49-F238E27FC236}">
                <a16:creationId xmlns:a16="http://schemas.microsoft.com/office/drawing/2014/main" id="{35B9A589-C73E-46B0-B30E-8BBC42A4E0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4219" y="738191"/>
            <a:ext cx="2133446" cy="38042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altLang="zh-TW" dirty="0"/>
              <a:t>Cover </a:t>
            </a:r>
            <a:r>
              <a:rPr lang="en-US" altLang="zh-TW" dirty="0" err="1"/>
              <a:t>Page_Image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7869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4B44CAB8-9DEC-4DEF-99E0-D78F53E4F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647" y="1118621"/>
            <a:ext cx="9144000" cy="1864899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600" b="0">
                <a:solidFill>
                  <a:schemeClr val="bg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en-US" altLang="zh-TW" dirty="0"/>
              <a:t>Break Page Title Goes Here</a:t>
            </a:r>
            <a:br>
              <a:rPr lang="en-US" altLang="zh-TW" dirty="0"/>
            </a:br>
            <a:r>
              <a:rPr lang="en-US" altLang="zh-TW" dirty="0"/>
              <a:t>Maximum 2 Lines (32-46pt)</a:t>
            </a:r>
            <a:endParaRPr lang="en-US" dirty="0"/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814F8012-3519-4A75-B26B-57773CA554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6647" y="3015632"/>
            <a:ext cx="9144000" cy="1353169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j-lt"/>
                <a:ea typeface="Verdana" panose="020B0604030504040204" pitchFamily="34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TW" dirty="0"/>
              <a:t>Break Page Subtitle Goes Here</a:t>
            </a:r>
            <a:br>
              <a:rPr lang="en-US" altLang="zh-TW" dirty="0"/>
            </a:br>
            <a:r>
              <a:rPr lang="en-US" altLang="zh-TW" dirty="0"/>
              <a:t>Maximum 2 Lines (24-32pt)</a:t>
            </a:r>
          </a:p>
        </p:txBody>
      </p:sp>
    </p:spTree>
    <p:extLst>
      <p:ext uri="{BB962C8B-B14F-4D97-AF65-F5344CB8AC3E}">
        <p14:creationId xmlns:p14="http://schemas.microsoft.com/office/powerpoint/2010/main" val="196405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440" y="6225871"/>
            <a:ext cx="1368000" cy="620345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F22CCF-5B81-47DC-861A-B0A56BD7A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400" y="1170462"/>
            <a:ext cx="11379200" cy="4953777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TW" dirty="0"/>
              <a:t>Content goes here (20pt)</a:t>
            </a:r>
            <a:endParaRPr 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EB72046-7EFA-4D5B-9003-30F89B1D91A8}"/>
              </a:ext>
            </a:extLst>
          </p:cNvPr>
          <p:cNvSpPr txBox="1"/>
          <p:nvPr userDrawn="1"/>
        </p:nvSpPr>
        <p:spPr>
          <a:xfrm>
            <a:off x="116026" y="647846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23BD820-02AB-4111-88E2-98F36ECA9073}" type="slidenum">
              <a:rPr lang="en-US" sz="1400" smtClean="0"/>
              <a:t>‹#›</a:t>
            </a:fld>
            <a:endParaRPr lang="en-US" sz="140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E8C46C83-D634-4B86-88D9-5C8B6A41BF9F}"/>
              </a:ext>
            </a:extLst>
          </p:cNvPr>
          <p:cNvSpPr txBox="1"/>
          <p:nvPr userDrawn="1"/>
        </p:nvSpPr>
        <p:spPr>
          <a:xfrm>
            <a:off x="482266" y="6528265"/>
            <a:ext cx="11913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/>
              <a:t>Delta Confidential</a:t>
            </a: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C6679C81-FA7B-49D6-82F0-C4527FE45A1A}"/>
              </a:ext>
            </a:extLst>
          </p:cNvPr>
          <p:cNvGrpSpPr/>
          <p:nvPr userDrawn="1"/>
        </p:nvGrpSpPr>
        <p:grpSpPr>
          <a:xfrm>
            <a:off x="0" y="7008895"/>
            <a:ext cx="10358581" cy="423333"/>
            <a:chOff x="0" y="5256671"/>
            <a:chExt cx="7768936" cy="317500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C83B355D-DD8E-4886-8A9F-6BD99BFA8CC1}"/>
                </a:ext>
              </a:extLst>
            </p:cNvPr>
            <p:cNvGrpSpPr/>
            <p:nvPr userDrawn="1"/>
          </p:nvGrpSpPr>
          <p:grpSpPr>
            <a:xfrm>
              <a:off x="0" y="5256671"/>
              <a:ext cx="1321058" cy="317500"/>
              <a:chOff x="0" y="5256671"/>
              <a:chExt cx="1321058" cy="317500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1D816D3C-CE63-43F8-AC10-9DFB5870EB4D}"/>
                  </a:ext>
                </a:extLst>
              </p:cNvPr>
              <p:cNvSpPr/>
              <p:nvPr/>
            </p:nvSpPr>
            <p:spPr>
              <a:xfrm>
                <a:off x="0" y="5256671"/>
                <a:ext cx="317500" cy="3175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69A01EFE-0697-4F67-B705-BD578BDC33D9}"/>
                  </a:ext>
                </a:extLst>
              </p:cNvPr>
              <p:cNvSpPr/>
              <p:nvPr userDrawn="1"/>
            </p:nvSpPr>
            <p:spPr>
              <a:xfrm>
                <a:off x="501779" y="5256671"/>
                <a:ext cx="31750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301EB92-F246-4444-B0E1-6E87E28C044D}"/>
                  </a:ext>
                </a:extLst>
              </p:cNvPr>
              <p:cNvSpPr/>
              <p:nvPr userDrawn="1"/>
            </p:nvSpPr>
            <p:spPr>
              <a:xfrm>
                <a:off x="1003558" y="5256671"/>
                <a:ext cx="317500" cy="31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93191886-C7FD-40A9-9609-57D23380C62A}"/>
                </a:ext>
              </a:extLst>
            </p:cNvPr>
            <p:cNvGrpSpPr/>
            <p:nvPr userDrawn="1"/>
          </p:nvGrpSpPr>
          <p:grpSpPr>
            <a:xfrm>
              <a:off x="2441313" y="5256671"/>
              <a:ext cx="5327623" cy="317500"/>
              <a:chOff x="2441313" y="5256671"/>
              <a:chExt cx="5327623" cy="317500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8AB9346-3609-4A19-8654-F1F89BAE3612}"/>
                  </a:ext>
                </a:extLst>
              </p:cNvPr>
              <p:cNvSpPr/>
              <p:nvPr/>
            </p:nvSpPr>
            <p:spPr>
              <a:xfrm>
                <a:off x="3944349" y="5256671"/>
                <a:ext cx="317500" cy="317500"/>
              </a:xfrm>
              <a:prstGeom prst="rect">
                <a:avLst/>
              </a:prstGeom>
              <a:solidFill>
                <a:srgbClr val="96E6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135B6686-F122-4A22-94BF-260EA4280B4D}"/>
                  </a:ext>
                </a:extLst>
              </p:cNvPr>
              <p:cNvSpPr/>
              <p:nvPr/>
            </p:nvSpPr>
            <p:spPr>
              <a:xfrm>
                <a:off x="4946373" y="5256671"/>
                <a:ext cx="317500" cy="317500"/>
              </a:xfrm>
              <a:prstGeom prst="rect">
                <a:avLst/>
              </a:prstGeom>
              <a:solidFill>
                <a:srgbClr val="E6F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C5EDC45A-2526-46FB-81F7-22EE4872B6AF}"/>
                  </a:ext>
                </a:extLst>
              </p:cNvPr>
              <p:cNvSpPr/>
              <p:nvPr/>
            </p:nvSpPr>
            <p:spPr>
              <a:xfrm>
                <a:off x="6449409" y="5256671"/>
                <a:ext cx="317500" cy="317500"/>
              </a:xfrm>
              <a:prstGeom prst="rect">
                <a:avLst/>
              </a:prstGeom>
              <a:solidFill>
                <a:srgbClr val="FFDC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AFCD5573-BB02-4224-8085-E3255856A371}"/>
                  </a:ext>
                </a:extLst>
              </p:cNvPr>
              <p:cNvSpPr/>
              <p:nvPr/>
            </p:nvSpPr>
            <p:spPr>
              <a:xfrm>
                <a:off x="2942325" y="5256671"/>
                <a:ext cx="317500" cy="317500"/>
              </a:xfrm>
              <a:prstGeom prst="rect">
                <a:avLst/>
              </a:prstGeom>
              <a:solidFill>
                <a:srgbClr val="1E50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F5AD25B-A76B-4782-93A6-A6CFC1F793DB}"/>
                  </a:ext>
                </a:extLst>
              </p:cNvPr>
              <p:cNvSpPr/>
              <p:nvPr/>
            </p:nvSpPr>
            <p:spPr>
              <a:xfrm>
                <a:off x="4445361" y="5256671"/>
                <a:ext cx="317500" cy="317500"/>
              </a:xfrm>
              <a:prstGeom prst="rect">
                <a:avLst/>
              </a:prstGeom>
              <a:solidFill>
                <a:srgbClr val="00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E31B0147-73D4-4A0E-AB60-BDE5D65A0FDA}"/>
                  </a:ext>
                </a:extLst>
              </p:cNvPr>
              <p:cNvSpPr/>
              <p:nvPr/>
            </p:nvSpPr>
            <p:spPr>
              <a:xfrm>
                <a:off x="5447385" y="5256671"/>
                <a:ext cx="317500" cy="317500"/>
              </a:xfrm>
              <a:prstGeom prst="rect">
                <a:avLst/>
              </a:prstGeom>
              <a:solidFill>
                <a:srgbClr val="00B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20304356-DABA-4FB6-ACD2-3D555DA768DA}"/>
                  </a:ext>
                </a:extLst>
              </p:cNvPr>
              <p:cNvSpPr/>
              <p:nvPr/>
            </p:nvSpPr>
            <p:spPr>
              <a:xfrm>
                <a:off x="6950421" y="5256671"/>
                <a:ext cx="317500" cy="317500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A159378-35B9-4C04-9A3C-0680A883C20B}"/>
                  </a:ext>
                </a:extLst>
              </p:cNvPr>
              <p:cNvSpPr/>
              <p:nvPr/>
            </p:nvSpPr>
            <p:spPr>
              <a:xfrm>
                <a:off x="3443337" y="5256671"/>
                <a:ext cx="317500" cy="317500"/>
              </a:xfrm>
              <a:prstGeom prst="rect">
                <a:avLst/>
              </a:prstGeom>
              <a:solidFill>
                <a:srgbClr val="0028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06606867-067F-4294-8D14-6300FB59E7A6}"/>
                  </a:ext>
                </a:extLst>
              </p:cNvPr>
              <p:cNvSpPr/>
              <p:nvPr/>
            </p:nvSpPr>
            <p:spPr>
              <a:xfrm>
                <a:off x="5948397" y="5256671"/>
                <a:ext cx="317500" cy="317500"/>
              </a:xfrm>
              <a:prstGeom prst="rect">
                <a:avLst/>
              </a:prstGeom>
              <a:solidFill>
                <a:srgbClr val="0082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0B9F68F-02FA-4B05-BD0F-46245FAE32A1}"/>
                  </a:ext>
                </a:extLst>
              </p:cNvPr>
              <p:cNvSpPr/>
              <p:nvPr/>
            </p:nvSpPr>
            <p:spPr>
              <a:xfrm>
                <a:off x="7451436" y="5256671"/>
                <a:ext cx="317500" cy="317500"/>
              </a:xfrm>
              <a:prstGeom prst="rect">
                <a:avLst/>
              </a:prstGeom>
              <a:solidFill>
                <a:srgbClr val="C88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91D1B3FF-2264-4799-880B-9AC63365E06E}"/>
                  </a:ext>
                </a:extLst>
              </p:cNvPr>
              <p:cNvSpPr/>
              <p:nvPr userDrawn="1"/>
            </p:nvSpPr>
            <p:spPr>
              <a:xfrm>
                <a:off x="2441313" y="5256671"/>
                <a:ext cx="317500" cy="317500"/>
              </a:xfrm>
              <a:prstGeom prst="rect">
                <a:avLst/>
              </a:prstGeom>
              <a:solidFill>
                <a:srgbClr val="BEE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4" name="標題 4">
            <a:extLst>
              <a:ext uri="{FF2B5EF4-FFF2-40B4-BE49-F238E27FC236}">
                <a16:creationId xmlns:a16="http://schemas.microsoft.com/office/drawing/2014/main" id="{2702107E-0279-495A-BF89-DD786730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40356"/>
            <a:ext cx="11379200" cy="679396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Page Title Goes Here (28-32pt)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815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702107E-0279-495A-BF89-DD786730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Page Title Goes Here (28-32pt)</a:t>
            </a:r>
            <a:endParaRPr lang="en-US" dirty="0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8AEA3F42-8ED3-4628-89CC-CE9DC5D371F1}"/>
              </a:ext>
            </a:extLst>
          </p:cNvPr>
          <p:cNvGrpSpPr/>
          <p:nvPr userDrawn="1"/>
        </p:nvGrpSpPr>
        <p:grpSpPr>
          <a:xfrm>
            <a:off x="0" y="7008895"/>
            <a:ext cx="10358581" cy="423333"/>
            <a:chOff x="0" y="5256671"/>
            <a:chExt cx="7768936" cy="317500"/>
          </a:xfrm>
        </p:grpSpPr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BDCAFD82-B8CA-4738-843C-0FC6D7C6C5F5}"/>
                </a:ext>
              </a:extLst>
            </p:cNvPr>
            <p:cNvGrpSpPr/>
            <p:nvPr userDrawn="1"/>
          </p:nvGrpSpPr>
          <p:grpSpPr>
            <a:xfrm>
              <a:off x="0" y="5256671"/>
              <a:ext cx="1321058" cy="317500"/>
              <a:chOff x="0" y="5256671"/>
              <a:chExt cx="1321058" cy="317500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C299B04-932C-4519-8E76-017FBD3A569A}"/>
                  </a:ext>
                </a:extLst>
              </p:cNvPr>
              <p:cNvSpPr/>
              <p:nvPr/>
            </p:nvSpPr>
            <p:spPr>
              <a:xfrm>
                <a:off x="0" y="5256671"/>
                <a:ext cx="317500" cy="3175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B20FB35-F562-4362-B563-165B24074653}"/>
                  </a:ext>
                </a:extLst>
              </p:cNvPr>
              <p:cNvSpPr/>
              <p:nvPr userDrawn="1"/>
            </p:nvSpPr>
            <p:spPr>
              <a:xfrm>
                <a:off x="501779" y="5256671"/>
                <a:ext cx="31750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0DE5232E-7B0E-4AEF-9D43-2E173D30F319}"/>
                  </a:ext>
                </a:extLst>
              </p:cNvPr>
              <p:cNvSpPr/>
              <p:nvPr userDrawn="1"/>
            </p:nvSpPr>
            <p:spPr>
              <a:xfrm>
                <a:off x="1003558" y="5256671"/>
                <a:ext cx="317500" cy="31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9D8FD8BE-B575-4450-95FD-B132F2FBF30C}"/>
                </a:ext>
              </a:extLst>
            </p:cNvPr>
            <p:cNvGrpSpPr/>
            <p:nvPr userDrawn="1"/>
          </p:nvGrpSpPr>
          <p:grpSpPr>
            <a:xfrm>
              <a:off x="2441313" y="5256671"/>
              <a:ext cx="5327623" cy="317500"/>
              <a:chOff x="2441313" y="5256671"/>
              <a:chExt cx="5327623" cy="317500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FA6D470B-49E6-460D-A2F7-3AA3A3B20021}"/>
                  </a:ext>
                </a:extLst>
              </p:cNvPr>
              <p:cNvSpPr/>
              <p:nvPr/>
            </p:nvSpPr>
            <p:spPr>
              <a:xfrm>
                <a:off x="3944349" y="5256671"/>
                <a:ext cx="317500" cy="317500"/>
              </a:xfrm>
              <a:prstGeom prst="rect">
                <a:avLst/>
              </a:prstGeom>
              <a:solidFill>
                <a:srgbClr val="96E6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184DC0D2-E428-4F38-B04F-7DC781667A34}"/>
                  </a:ext>
                </a:extLst>
              </p:cNvPr>
              <p:cNvSpPr/>
              <p:nvPr/>
            </p:nvSpPr>
            <p:spPr>
              <a:xfrm>
                <a:off x="4946373" y="5256671"/>
                <a:ext cx="317500" cy="317500"/>
              </a:xfrm>
              <a:prstGeom prst="rect">
                <a:avLst/>
              </a:prstGeom>
              <a:solidFill>
                <a:srgbClr val="E6F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81D0C29-FC7B-4F3F-BD32-E40206A62370}"/>
                  </a:ext>
                </a:extLst>
              </p:cNvPr>
              <p:cNvSpPr/>
              <p:nvPr/>
            </p:nvSpPr>
            <p:spPr>
              <a:xfrm>
                <a:off x="6449409" y="5256671"/>
                <a:ext cx="317500" cy="317500"/>
              </a:xfrm>
              <a:prstGeom prst="rect">
                <a:avLst/>
              </a:prstGeom>
              <a:solidFill>
                <a:srgbClr val="FFDC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D032A71D-5325-4D28-B4B1-6B6BF4AAB30A}"/>
                  </a:ext>
                </a:extLst>
              </p:cNvPr>
              <p:cNvSpPr/>
              <p:nvPr/>
            </p:nvSpPr>
            <p:spPr>
              <a:xfrm>
                <a:off x="2942325" y="5256671"/>
                <a:ext cx="317500" cy="317500"/>
              </a:xfrm>
              <a:prstGeom prst="rect">
                <a:avLst/>
              </a:prstGeom>
              <a:solidFill>
                <a:srgbClr val="1E50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738A70FA-150B-4708-B634-5950D1A00DF9}"/>
                  </a:ext>
                </a:extLst>
              </p:cNvPr>
              <p:cNvSpPr/>
              <p:nvPr/>
            </p:nvSpPr>
            <p:spPr>
              <a:xfrm>
                <a:off x="4445361" y="5256671"/>
                <a:ext cx="317500" cy="317500"/>
              </a:xfrm>
              <a:prstGeom prst="rect">
                <a:avLst/>
              </a:prstGeom>
              <a:solidFill>
                <a:srgbClr val="00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D3854FDB-0E9B-46EB-A142-15E78B7E2E6D}"/>
                  </a:ext>
                </a:extLst>
              </p:cNvPr>
              <p:cNvSpPr/>
              <p:nvPr/>
            </p:nvSpPr>
            <p:spPr>
              <a:xfrm>
                <a:off x="5447385" y="5256671"/>
                <a:ext cx="317500" cy="317500"/>
              </a:xfrm>
              <a:prstGeom prst="rect">
                <a:avLst/>
              </a:prstGeom>
              <a:solidFill>
                <a:srgbClr val="00B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6FD94B95-A8E7-4E9F-A041-9A4885EECF37}"/>
                  </a:ext>
                </a:extLst>
              </p:cNvPr>
              <p:cNvSpPr/>
              <p:nvPr/>
            </p:nvSpPr>
            <p:spPr>
              <a:xfrm>
                <a:off x="6950421" y="5256671"/>
                <a:ext cx="317500" cy="317500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F6E9780-35D6-4AF2-80BB-A3569C8BA2E3}"/>
                  </a:ext>
                </a:extLst>
              </p:cNvPr>
              <p:cNvSpPr/>
              <p:nvPr/>
            </p:nvSpPr>
            <p:spPr>
              <a:xfrm>
                <a:off x="3443337" y="5256671"/>
                <a:ext cx="317500" cy="317500"/>
              </a:xfrm>
              <a:prstGeom prst="rect">
                <a:avLst/>
              </a:prstGeom>
              <a:solidFill>
                <a:srgbClr val="0028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A11A937-B5ED-40BD-9B95-73D6C01FBDBD}"/>
                  </a:ext>
                </a:extLst>
              </p:cNvPr>
              <p:cNvSpPr/>
              <p:nvPr/>
            </p:nvSpPr>
            <p:spPr>
              <a:xfrm>
                <a:off x="5948397" y="5256671"/>
                <a:ext cx="317500" cy="317500"/>
              </a:xfrm>
              <a:prstGeom prst="rect">
                <a:avLst/>
              </a:prstGeom>
              <a:solidFill>
                <a:srgbClr val="0082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71465539-F4BD-48C9-8CC9-44AE7B975869}"/>
                  </a:ext>
                </a:extLst>
              </p:cNvPr>
              <p:cNvSpPr/>
              <p:nvPr/>
            </p:nvSpPr>
            <p:spPr>
              <a:xfrm>
                <a:off x="7451436" y="5256671"/>
                <a:ext cx="317500" cy="317500"/>
              </a:xfrm>
              <a:prstGeom prst="rect">
                <a:avLst/>
              </a:prstGeom>
              <a:solidFill>
                <a:srgbClr val="C88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85BCC709-E469-4948-B4D5-AF8897457737}"/>
                  </a:ext>
                </a:extLst>
              </p:cNvPr>
              <p:cNvSpPr/>
              <p:nvPr userDrawn="1"/>
            </p:nvSpPr>
            <p:spPr>
              <a:xfrm>
                <a:off x="2441313" y="5256671"/>
                <a:ext cx="317500" cy="317500"/>
              </a:xfrm>
              <a:prstGeom prst="rect">
                <a:avLst/>
              </a:prstGeom>
              <a:solidFill>
                <a:srgbClr val="BEE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EB72046-7EFA-4D5B-9003-30F89B1D91A8}"/>
              </a:ext>
            </a:extLst>
          </p:cNvPr>
          <p:cNvSpPr txBox="1"/>
          <p:nvPr userDrawn="1"/>
        </p:nvSpPr>
        <p:spPr>
          <a:xfrm>
            <a:off x="116026" y="647846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23BD820-02AB-4111-88E2-98F36ECA9073}" type="slidenum">
              <a:rPr lang="en-US" sz="1400" smtClean="0"/>
              <a:t>‹#›</a:t>
            </a:fld>
            <a:endParaRPr lang="en-US" sz="140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8C46C83-D634-4B86-88D9-5C8B6A41BF9F}"/>
              </a:ext>
            </a:extLst>
          </p:cNvPr>
          <p:cNvSpPr txBox="1"/>
          <p:nvPr userDrawn="1"/>
        </p:nvSpPr>
        <p:spPr>
          <a:xfrm>
            <a:off x="482266" y="6528265"/>
            <a:ext cx="11913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/>
              <a:t>Delta Confidential</a:t>
            </a:r>
          </a:p>
        </p:txBody>
      </p:sp>
      <p:pic>
        <p:nvPicPr>
          <p:cNvPr id="23" name="圖片 2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440" y="6225871"/>
            <a:ext cx="1368000" cy="62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164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Page_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5F44435C-4EDB-4AB4-AAD6-08BF8682B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6647" y="1099372"/>
            <a:ext cx="9144000" cy="1864899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600" b="0">
                <a:solidFill>
                  <a:schemeClr val="tx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en-US" altLang="zh-TW" dirty="0"/>
              <a:t>Smarter. Greener. Together. </a:t>
            </a:r>
            <a:br>
              <a:rPr lang="en-US" dirty="0"/>
            </a:br>
            <a:endParaRPr lang="en-US" dirty="0"/>
          </a:p>
        </p:txBody>
      </p:sp>
      <p:sp>
        <p:nvSpPr>
          <p:cNvPr id="6" name="文字版面配置區 4">
            <a:extLst>
              <a:ext uri="{FF2B5EF4-FFF2-40B4-BE49-F238E27FC236}">
                <a16:creationId xmlns:a16="http://schemas.microsoft.com/office/drawing/2014/main" id="{38C78CAC-0A95-4D70-9EAA-CE96A16F9E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70" y="60183"/>
            <a:ext cx="2133446" cy="38042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altLang="zh-TW" dirty="0"/>
              <a:t>Ending </a:t>
            </a:r>
            <a:r>
              <a:rPr lang="en-US" altLang="zh-TW" dirty="0" err="1"/>
              <a:t>Page_White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8489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Pag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B392DE6-2AF2-4E28-AF03-1A4F3D15BEA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53" name="矩形 52"/>
          <p:cNvSpPr/>
          <p:nvPr userDrawn="1"/>
        </p:nvSpPr>
        <p:spPr>
          <a:xfrm>
            <a:off x="0" y="-1"/>
            <a:ext cx="12192000" cy="483188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TW" altLang="en-US" dirty="0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ABE8868F-CA4D-431A-BCA3-79708C4A93CC}"/>
              </a:ext>
            </a:extLst>
          </p:cNvPr>
          <p:cNvGrpSpPr/>
          <p:nvPr userDrawn="1"/>
        </p:nvGrpSpPr>
        <p:grpSpPr>
          <a:xfrm>
            <a:off x="0" y="7008895"/>
            <a:ext cx="10358581" cy="423333"/>
            <a:chOff x="0" y="5256671"/>
            <a:chExt cx="7768936" cy="317500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E5238164-92D2-4070-B189-8D969D4D4C1C}"/>
                </a:ext>
              </a:extLst>
            </p:cNvPr>
            <p:cNvGrpSpPr/>
            <p:nvPr userDrawn="1"/>
          </p:nvGrpSpPr>
          <p:grpSpPr>
            <a:xfrm>
              <a:off x="0" y="5256671"/>
              <a:ext cx="1321058" cy="317500"/>
              <a:chOff x="0" y="5256671"/>
              <a:chExt cx="1321058" cy="317500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D4CBB22-8F55-4813-A361-6B31616CEFC5}"/>
                  </a:ext>
                </a:extLst>
              </p:cNvPr>
              <p:cNvSpPr/>
              <p:nvPr/>
            </p:nvSpPr>
            <p:spPr>
              <a:xfrm>
                <a:off x="0" y="5256671"/>
                <a:ext cx="317500" cy="3175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AE6129C-E538-40C6-95CE-8D689DA806C3}"/>
                  </a:ext>
                </a:extLst>
              </p:cNvPr>
              <p:cNvSpPr/>
              <p:nvPr userDrawn="1"/>
            </p:nvSpPr>
            <p:spPr>
              <a:xfrm>
                <a:off x="501779" y="5256671"/>
                <a:ext cx="31750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42DF3C8-6F17-4F9B-8224-82E6BF529D75}"/>
                  </a:ext>
                </a:extLst>
              </p:cNvPr>
              <p:cNvSpPr/>
              <p:nvPr userDrawn="1"/>
            </p:nvSpPr>
            <p:spPr>
              <a:xfrm>
                <a:off x="1003558" y="5256671"/>
                <a:ext cx="317500" cy="31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CA03870D-CA4E-4A68-B643-C828AB156380}"/>
                </a:ext>
              </a:extLst>
            </p:cNvPr>
            <p:cNvGrpSpPr/>
            <p:nvPr userDrawn="1"/>
          </p:nvGrpSpPr>
          <p:grpSpPr>
            <a:xfrm>
              <a:off x="2441313" y="5256671"/>
              <a:ext cx="5327623" cy="317500"/>
              <a:chOff x="2441313" y="5256671"/>
              <a:chExt cx="5327623" cy="317500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204627FC-9E22-4DF5-9620-E588D5B1D754}"/>
                  </a:ext>
                </a:extLst>
              </p:cNvPr>
              <p:cNvSpPr/>
              <p:nvPr/>
            </p:nvSpPr>
            <p:spPr>
              <a:xfrm>
                <a:off x="3944349" y="5256671"/>
                <a:ext cx="317500" cy="317500"/>
              </a:xfrm>
              <a:prstGeom prst="rect">
                <a:avLst/>
              </a:prstGeom>
              <a:solidFill>
                <a:srgbClr val="96E6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FFB4E0B-7913-4DBA-B9BC-22815DD1E9F5}"/>
                  </a:ext>
                </a:extLst>
              </p:cNvPr>
              <p:cNvSpPr/>
              <p:nvPr/>
            </p:nvSpPr>
            <p:spPr>
              <a:xfrm>
                <a:off x="4946373" y="5256671"/>
                <a:ext cx="317500" cy="317500"/>
              </a:xfrm>
              <a:prstGeom prst="rect">
                <a:avLst/>
              </a:prstGeom>
              <a:solidFill>
                <a:srgbClr val="E6F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E6EA7B8-B405-4A2B-8F6C-66644CA26469}"/>
                  </a:ext>
                </a:extLst>
              </p:cNvPr>
              <p:cNvSpPr/>
              <p:nvPr/>
            </p:nvSpPr>
            <p:spPr>
              <a:xfrm>
                <a:off x="6449409" y="5256671"/>
                <a:ext cx="317500" cy="317500"/>
              </a:xfrm>
              <a:prstGeom prst="rect">
                <a:avLst/>
              </a:prstGeom>
              <a:solidFill>
                <a:srgbClr val="FFDC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31D023A-8171-4D62-AD85-A3E51BEECBCA}"/>
                  </a:ext>
                </a:extLst>
              </p:cNvPr>
              <p:cNvSpPr/>
              <p:nvPr/>
            </p:nvSpPr>
            <p:spPr>
              <a:xfrm>
                <a:off x="2942325" y="5256671"/>
                <a:ext cx="317500" cy="317500"/>
              </a:xfrm>
              <a:prstGeom prst="rect">
                <a:avLst/>
              </a:prstGeom>
              <a:solidFill>
                <a:srgbClr val="1E50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8F6B22F-DD93-4EC4-8E97-7E5A61686F3E}"/>
                  </a:ext>
                </a:extLst>
              </p:cNvPr>
              <p:cNvSpPr/>
              <p:nvPr/>
            </p:nvSpPr>
            <p:spPr>
              <a:xfrm>
                <a:off x="4445361" y="5256671"/>
                <a:ext cx="317500" cy="317500"/>
              </a:xfrm>
              <a:prstGeom prst="rect">
                <a:avLst/>
              </a:prstGeom>
              <a:solidFill>
                <a:srgbClr val="00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8833C97-6D6E-40FC-976A-CF4C2B0848D9}"/>
                  </a:ext>
                </a:extLst>
              </p:cNvPr>
              <p:cNvSpPr/>
              <p:nvPr/>
            </p:nvSpPr>
            <p:spPr>
              <a:xfrm>
                <a:off x="5447385" y="5256671"/>
                <a:ext cx="317500" cy="317500"/>
              </a:xfrm>
              <a:prstGeom prst="rect">
                <a:avLst/>
              </a:prstGeom>
              <a:solidFill>
                <a:srgbClr val="00B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D3716C8-CA0D-4806-A013-3F0E791C886C}"/>
                  </a:ext>
                </a:extLst>
              </p:cNvPr>
              <p:cNvSpPr/>
              <p:nvPr/>
            </p:nvSpPr>
            <p:spPr>
              <a:xfrm>
                <a:off x="6950421" y="5256671"/>
                <a:ext cx="317500" cy="317500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EB57F906-7144-4062-914D-703110CC17BF}"/>
                  </a:ext>
                </a:extLst>
              </p:cNvPr>
              <p:cNvSpPr/>
              <p:nvPr/>
            </p:nvSpPr>
            <p:spPr>
              <a:xfrm>
                <a:off x="3443337" y="5256671"/>
                <a:ext cx="317500" cy="317500"/>
              </a:xfrm>
              <a:prstGeom prst="rect">
                <a:avLst/>
              </a:prstGeom>
              <a:solidFill>
                <a:srgbClr val="0028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09D68DFB-0813-4C3A-8CE7-03C842C11ED7}"/>
                  </a:ext>
                </a:extLst>
              </p:cNvPr>
              <p:cNvSpPr/>
              <p:nvPr/>
            </p:nvSpPr>
            <p:spPr>
              <a:xfrm>
                <a:off x="5948397" y="5256671"/>
                <a:ext cx="317500" cy="317500"/>
              </a:xfrm>
              <a:prstGeom prst="rect">
                <a:avLst/>
              </a:prstGeom>
              <a:solidFill>
                <a:srgbClr val="0082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AE8DE291-898F-4470-A37E-2D3C217EDD29}"/>
                  </a:ext>
                </a:extLst>
              </p:cNvPr>
              <p:cNvSpPr/>
              <p:nvPr/>
            </p:nvSpPr>
            <p:spPr>
              <a:xfrm>
                <a:off x="7451436" y="5256671"/>
                <a:ext cx="317500" cy="317500"/>
              </a:xfrm>
              <a:prstGeom prst="rect">
                <a:avLst/>
              </a:prstGeom>
              <a:solidFill>
                <a:srgbClr val="C88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37A1C886-D4A7-40F8-BEDF-DE906366403B}"/>
                  </a:ext>
                </a:extLst>
              </p:cNvPr>
              <p:cNvSpPr/>
              <p:nvPr userDrawn="1"/>
            </p:nvSpPr>
            <p:spPr>
              <a:xfrm>
                <a:off x="2441313" y="5256671"/>
                <a:ext cx="317500" cy="317500"/>
              </a:xfrm>
              <a:prstGeom prst="rect">
                <a:avLst/>
              </a:prstGeom>
              <a:solidFill>
                <a:srgbClr val="BEE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2" name="標題 1">
            <a:extLst>
              <a:ext uri="{FF2B5EF4-FFF2-40B4-BE49-F238E27FC236}">
                <a16:creationId xmlns:a16="http://schemas.microsoft.com/office/drawing/2014/main" id="{9FF8E5F9-3E27-4FB9-9E7F-AA69CBB722EF}"/>
              </a:ext>
            </a:extLst>
          </p:cNvPr>
          <p:cNvSpPr txBox="1">
            <a:spLocks/>
          </p:cNvSpPr>
          <p:nvPr userDrawn="1"/>
        </p:nvSpPr>
        <p:spPr>
          <a:xfrm>
            <a:off x="376089" y="5152426"/>
            <a:ext cx="9144000" cy="1212111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400" b="0" dirty="0">
                <a:solidFill>
                  <a:schemeClr val="tx1"/>
                </a:solidFill>
                <a:latin typeface="+mn-lt"/>
              </a:rPr>
              <a:t>Smarter. Greener. Together. </a:t>
            </a:r>
            <a:br>
              <a:rPr lang="en-US" altLang="zh-TW" sz="4400" b="0" dirty="0">
                <a:solidFill>
                  <a:schemeClr val="tx1"/>
                </a:solidFill>
                <a:latin typeface="+mn-lt"/>
              </a:rPr>
            </a:br>
            <a:endParaRPr lang="en-US" sz="4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3" name="圖片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101" y="5475968"/>
            <a:ext cx="2814118" cy="1276115"/>
          </a:xfrm>
          <a:prstGeom prst="rect">
            <a:avLst/>
          </a:prstGeom>
        </p:spPr>
      </p:pic>
      <p:sp>
        <p:nvSpPr>
          <p:cNvPr id="55" name="圖片版面配置區 6">
            <a:extLst>
              <a:ext uri="{FF2B5EF4-FFF2-40B4-BE49-F238E27FC236}">
                <a16:creationId xmlns:a16="http://schemas.microsoft.com/office/drawing/2014/main" id="{BEC39B5C-7A19-45E5-87B6-A4D4ACE913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588" y="-12701"/>
            <a:ext cx="12192001" cy="471393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n-US" altLang="zh-TW" dirty="0"/>
              <a:t>     Ending </a:t>
            </a:r>
            <a:r>
              <a:rPr lang="en-US" altLang="zh-TW" dirty="0" err="1"/>
              <a:t>Page_Image</a:t>
            </a:r>
            <a:r>
              <a:rPr lang="en-US" altLang="zh-TW" dirty="0"/>
              <a:t>: </a:t>
            </a:r>
            <a:br>
              <a:rPr lang="en-US" altLang="zh-TW" dirty="0"/>
            </a:br>
            <a:r>
              <a:rPr lang="en-US" altLang="zh-TW" dirty="0"/>
              <a:t>      A corporate-level, sector-level or product-level brand communication imagery can be applied in this gray area.</a:t>
            </a:r>
          </a:p>
          <a:p>
            <a:endParaRPr lang="zh-TW" altLang="en-US" dirty="0"/>
          </a:p>
        </p:txBody>
      </p:sp>
      <p:grpSp>
        <p:nvGrpSpPr>
          <p:cNvPr id="5" name="群組 4"/>
          <p:cNvGrpSpPr/>
          <p:nvPr userDrawn="1"/>
        </p:nvGrpSpPr>
        <p:grpSpPr>
          <a:xfrm>
            <a:off x="-1200" y="4701237"/>
            <a:ext cx="12193200" cy="144000"/>
            <a:chOff x="22799" y="4912990"/>
            <a:chExt cx="12193200" cy="144000"/>
          </a:xfrm>
        </p:grpSpPr>
        <p:sp>
          <p:nvSpPr>
            <p:cNvPr id="2" name="矩形 1"/>
            <p:cNvSpPr/>
            <p:nvPr userDrawn="1"/>
          </p:nvSpPr>
          <p:spPr>
            <a:xfrm>
              <a:off x="22799" y="4912990"/>
              <a:ext cx="12193200" cy="14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 userDrawn="1"/>
          </p:nvSpPr>
          <p:spPr>
            <a:xfrm>
              <a:off x="9767999" y="4912990"/>
              <a:ext cx="2448000" cy="144000"/>
            </a:xfrm>
            <a:prstGeom prst="rect">
              <a:avLst/>
            </a:prstGeom>
            <a:solidFill>
              <a:srgbClr val="B9EB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7323672" y="4912990"/>
              <a:ext cx="2448000" cy="144000"/>
            </a:xfrm>
            <a:prstGeom prst="rect">
              <a:avLst/>
            </a:prstGeom>
            <a:solidFill>
              <a:srgbClr val="64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0561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584B288-D41F-4145-A1C0-E0281E1E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40356"/>
            <a:ext cx="11379200" cy="67939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altLang="zh-TW" dirty="0"/>
              <a:t>Page Title Goes Here (32pt)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BE7FFB-6DD4-4C49-91B1-9DC75DF6E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170462"/>
            <a:ext cx="11379200" cy="46696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TW" dirty="0"/>
              <a:t>Content goes here (24pt)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BD7ECA-A67F-4BFF-9619-0DDD6E5A92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176267"/>
            <a:ext cx="2743200" cy="422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MM/DD/YYYY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9C03B7-7699-4072-AC6D-A339A44A70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3611" y="6191967"/>
            <a:ext cx="4114800" cy="4374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 Name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C81264-E3A8-4919-AA46-612C30BB1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6402" y="6191968"/>
            <a:ext cx="401121" cy="4225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81BD21A8-5E88-4AE4-993C-2D76760CAD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9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42" r:id="rId2"/>
    <p:sldLayoutId id="2147483741" r:id="rId3"/>
    <p:sldLayoutId id="2147483737" r:id="rId4"/>
    <p:sldLayoutId id="2147483738" r:id="rId5"/>
    <p:sldLayoutId id="2147483740" r:id="rId6"/>
    <p:sldLayoutId id="2147483739" r:id="rId7"/>
  </p:sldLayoutIdLst>
  <p:hf hdr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8268E-0FFF-4C83-935B-7A171BE5F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91196"/>
            <a:ext cx="11379200" cy="67939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专案展示</a:t>
            </a:r>
            <a:br>
              <a:rPr lang="en-US" dirty="0"/>
            </a:b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FE5C96-6C28-92F7-8E41-387EB65E6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61" y="841335"/>
            <a:ext cx="5024582" cy="28223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56FBA4-96E2-A58B-20CE-9D903F365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31" y="841335"/>
            <a:ext cx="5024608" cy="2822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87D141-7CDE-648B-63B1-34790D9EC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35" y="3751295"/>
            <a:ext cx="5024608" cy="2822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13EAA6-FFD9-8523-D0F5-3DF3EE155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231" y="3751295"/>
            <a:ext cx="5024608" cy="28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83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8268E-0FFF-4C83-935B-7A171BE5F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91196"/>
            <a:ext cx="11379200" cy="679396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SSE</a:t>
            </a:r>
            <a:r>
              <a:rPr lang="zh-CN" altLang="en-US" sz="3600" dirty="0"/>
              <a:t>技术介绍</a:t>
            </a:r>
            <a:br>
              <a:rPr lang="en-US" dirty="0"/>
            </a:b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D2D9E4-084D-E326-3779-B341D4DC7FAB}"/>
              </a:ext>
            </a:extLst>
          </p:cNvPr>
          <p:cNvSpPr txBox="1"/>
          <p:nvPr/>
        </p:nvSpPr>
        <p:spPr>
          <a:xfrm>
            <a:off x="406399" y="1624256"/>
            <a:ext cx="11379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dirty="0"/>
              <a:t>思路：客户端通过</a:t>
            </a:r>
            <a:r>
              <a:rPr lang="en-US" altLang="zh-CN" dirty="0" err="1"/>
              <a:t>EventSource</a:t>
            </a:r>
            <a:r>
              <a:rPr lang="en-US" altLang="zh-CN" dirty="0"/>
              <a:t> API</a:t>
            </a:r>
            <a:r>
              <a:rPr lang="zh-CN" altLang="en-US" dirty="0"/>
              <a:t>监听服务器事件流，服务器以特点格式（</a:t>
            </a:r>
            <a:r>
              <a:rPr lang="en-US" altLang="zh-CN" dirty="0"/>
              <a:t>data:{}</a:t>
            </a:r>
            <a:r>
              <a:rPr lang="zh-CN" altLang="en-US" dirty="0"/>
              <a:t>）持续发送数据，支持自动重连和事件类型区分。</a:t>
            </a:r>
            <a:endParaRPr lang="en-US" altLang="zh-CN" dirty="0"/>
          </a:p>
          <a:p>
            <a:pPr latinLnBrk="1"/>
            <a:endParaRPr lang="en-US" altLang="zh-CN" dirty="0"/>
          </a:p>
          <a:p>
            <a:pPr latinLnBrk="1"/>
            <a:r>
              <a:rPr lang="zh-CN" altLang="en-US" dirty="0"/>
              <a:t>实现步骤 </a:t>
            </a:r>
            <a:r>
              <a:rPr lang="en-US" altLang="zh-CN" dirty="0"/>
              <a:t>step1</a:t>
            </a:r>
            <a:r>
              <a:rPr lang="zh-CN" altLang="en-US" dirty="0"/>
              <a:t>：建立</a:t>
            </a:r>
            <a:r>
              <a:rPr lang="en-US" altLang="zh-CN" dirty="0"/>
              <a:t>SSE</a:t>
            </a:r>
            <a:r>
              <a:rPr lang="zh-CN" altLang="en-US" dirty="0"/>
              <a:t>连接 </a:t>
            </a:r>
            <a:r>
              <a:rPr lang="en-US" altLang="zh-CN" sz="1800" dirty="0"/>
              <a:t>const </a:t>
            </a:r>
            <a:r>
              <a:rPr lang="en-US" altLang="zh-CN" sz="1800" dirty="0" err="1"/>
              <a:t>eventSource</a:t>
            </a:r>
            <a:r>
              <a:rPr lang="en-US" altLang="zh-CN" sz="1800" dirty="0"/>
              <a:t>=new </a:t>
            </a:r>
            <a:r>
              <a:rPr lang="en-US" altLang="zh-CN" sz="1800" dirty="0" err="1"/>
              <a:t>EventSource</a:t>
            </a:r>
            <a:r>
              <a:rPr lang="en-US" altLang="zh-CN" sz="1800" dirty="0"/>
              <a:t>(</a:t>
            </a:r>
            <a:r>
              <a:rPr lang="en-US" altLang="zh-CN" sz="1800" dirty="0" err="1"/>
              <a:t>url</a:t>
            </a:r>
            <a:r>
              <a:rPr lang="en-US" altLang="zh-CN" sz="1800" dirty="0"/>
              <a:t>)</a:t>
            </a:r>
          </a:p>
          <a:p>
            <a:pPr latinLnBrk="1"/>
            <a:r>
              <a:rPr lang="en-US" altLang="zh-CN" dirty="0"/>
              <a:t>	 step2</a:t>
            </a:r>
            <a:r>
              <a:rPr lang="zh-CN" altLang="en-US" dirty="0"/>
              <a:t>：监听数据事件</a:t>
            </a:r>
            <a:r>
              <a:rPr lang="en-US" altLang="zh-CN" dirty="0"/>
              <a:t>,</a:t>
            </a:r>
            <a:r>
              <a:rPr lang="zh-CN" altLang="en-US" dirty="0"/>
              <a:t> 接收到数据时触发函数 </a:t>
            </a:r>
            <a:r>
              <a:rPr lang="en-US" altLang="zh-CN" sz="1800" dirty="0" err="1"/>
              <a:t>eventSource.onmessage</a:t>
            </a:r>
            <a:r>
              <a:rPr lang="en-US" altLang="zh-CN" sz="1800" dirty="0"/>
              <a:t>=(e)=&gt;{};</a:t>
            </a:r>
          </a:p>
          <a:p>
            <a:pPr latinLnBrk="1"/>
            <a:r>
              <a:rPr lang="en-US" altLang="zh-CN" dirty="0"/>
              <a:t>	 step3</a:t>
            </a:r>
            <a:r>
              <a:rPr lang="zh-CN" altLang="en-US" dirty="0"/>
              <a:t>：处理自定义事件类型 </a:t>
            </a:r>
            <a:r>
              <a:rPr lang="en-US" altLang="zh-CN" sz="1800" dirty="0" err="1"/>
              <a:t>eventSource.addEventListener</a:t>
            </a:r>
            <a:r>
              <a:rPr lang="en-US" altLang="zh-CN" sz="1800" dirty="0"/>
              <a:t>('</a:t>
            </a:r>
            <a:r>
              <a:rPr lang="en-US" altLang="zh-CN" sz="1800" dirty="0" err="1"/>
              <a:t>customEvent</a:t>
            </a:r>
            <a:r>
              <a:rPr lang="en-US" altLang="zh-CN" sz="1800" dirty="0"/>
              <a:t>', (e) =&gt; {});</a:t>
            </a:r>
          </a:p>
          <a:p>
            <a:r>
              <a:rPr lang="en-US" altLang="zh-CN" dirty="0"/>
              <a:t>	 step4</a:t>
            </a:r>
            <a:r>
              <a:rPr lang="zh-CN" altLang="en-US" dirty="0"/>
              <a:t>：错误处理 </a:t>
            </a:r>
            <a:r>
              <a:rPr lang="en-US" altLang="zh-CN" sz="1800" dirty="0" err="1"/>
              <a:t>eventSource.onerror</a:t>
            </a:r>
            <a:r>
              <a:rPr lang="en-US" altLang="zh-CN" sz="1800" dirty="0"/>
              <a:t> = (error) =&gt; {});</a:t>
            </a:r>
          </a:p>
          <a:p>
            <a:endParaRPr lang="en-US" altLang="zh-CN" dirty="0"/>
          </a:p>
          <a:p>
            <a:pPr latinLnBrk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2107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8268E-0FFF-4C83-935B-7A171BE5F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91196"/>
            <a:ext cx="11379200" cy="679396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SSE</a:t>
            </a:r>
            <a:r>
              <a:rPr lang="zh-CN" altLang="en-US" sz="3600" dirty="0"/>
              <a:t>技术实践案例</a:t>
            </a:r>
            <a:br>
              <a:rPr lang="en-US" dirty="0"/>
            </a:b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DDFBAB-8E42-EAB5-A26B-54D8965048EC}"/>
              </a:ext>
            </a:extLst>
          </p:cNvPr>
          <p:cNvSpPr txBox="1"/>
          <p:nvPr/>
        </p:nvSpPr>
        <p:spPr>
          <a:xfrm>
            <a:off x="635000" y="1070592"/>
            <a:ext cx="197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Vite.config.js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2BC7C2-154E-33A3-F5C4-3AC2C14FE807}"/>
              </a:ext>
            </a:extLst>
          </p:cNvPr>
          <p:cNvSpPr txBox="1"/>
          <p:nvPr/>
        </p:nvSpPr>
        <p:spPr>
          <a:xfrm>
            <a:off x="5133621" y="1096884"/>
            <a:ext cx="192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index.js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058034-A5CB-5BEA-2F49-9021B7DBA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99" t="4877" r="6334" b="5686"/>
          <a:stretch/>
        </p:blipFill>
        <p:spPr>
          <a:xfrm>
            <a:off x="480431" y="1061606"/>
            <a:ext cx="4398183" cy="52582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E07288-5137-AED5-DEDA-EC4704DA42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69" t="7006" r="8129" b="7847"/>
          <a:stretch/>
        </p:blipFill>
        <p:spPr>
          <a:xfrm>
            <a:off x="6188990" y="1061605"/>
            <a:ext cx="4884549" cy="525822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C07AF73-888E-ED96-3360-92BABBD71C7C}"/>
              </a:ext>
            </a:extLst>
          </p:cNvPr>
          <p:cNvSpPr txBox="1"/>
          <p:nvPr/>
        </p:nvSpPr>
        <p:spPr>
          <a:xfrm>
            <a:off x="991030" y="1061605"/>
            <a:ext cx="197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chemeClr val="bg1"/>
                </a:solidFill>
              </a:rPr>
              <a:t>RealTimeChart.jsx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A14D73-716B-1A39-31E8-9531C48A6AE2}"/>
              </a:ext>
            </a:extLst>
          </p:cNvPr>
          <p:cNvSpPr txBox="1"/>
          <p:nvPr/>
        </p:nvSpPr>
        <p:spPr>
          <a:xfrm>
            <a:off x="6955295" y="1119698"/>
            <a:ext cx="197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server.js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545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8268E-0FFF-4C83-935B-7A171BE5F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91196"/>
            <a:ext cx="11379200" cy="67939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SSE</a:t>
            </a:r>
            <a:r>
              <a:rPr lang="zh-CN" altLang="en-US" sz="3600" dirty="0"/>
              <a:t>技术实践案列</a:t>
            </a:r>
            <a:br>
              <a:rPr lang="en-US" dirty="0"/>
            </a:b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DDFBAB-8E42-EAB5-A26B-54D8965048EC}"/>
              </a:ext>
            </a:extLst>
          </p:cNvPr>
          <p:cNvSpPr txBox="1"/>
          <p:nvPr/>
        </p:nvSpPr>
        <p:spPr>
          <a:xfrm>
            <a:off x="635000" y="1070592"/>
            <a:ext cx="197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Vite.config.js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2BC7C2-154E-33A3-F5C4-3AC2C14FE807}"/>
              </a:ext>
            </a:extLst>
          </p:cNvPr>
          <p:cNvSpPr txBox="1"/>
          <p:nvPr/>
        </p:nvSpPr>
        <p:spPr>
          <a:xfrm>
            <a:off x="5133621" y="1096884"/>
            <a:ext cx="192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index.js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E201AF-629B-9A67-E358-8AE0819A4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85" y="2400548"/>
            <a:ext cx="5441151" cy="27205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5411FA0-8995-2E58-55A6-3A43F7F39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66" y="2400548"/>
            <a:ext cx="5439600" cy="27198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6C8F91B-4F74-966B-AC97-EB367B08426F}"/>
              </a:ext>
            </a:extLst>
          </p:cNvPr>
          <p:cNvSpPr txBox="1"/>
          <p:nvPr/>
        </p:nvSpPr>
        <p:spPr>
          <a:xfrm>
            <a:off x="635000" y="12076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数据动态刷新延迟低于</a:t>
            </a:r>
            <a:r>
              <a:rPr lang="en-US" altLang="zh-CN" dirty="0"/>
              <a:t>1</a:t>
            </a:r>
            <a:r>
              <a:rPr lang="zh-CN" altLang="en-US" dirty="0"/>
              <a:t>秒</a:t>
            </a:r>
          </a:p>
        </p:txBody>
      </p:sp>
    </p:spTree>
    <p:extLst>
      <p:ext uri="{BB962C8B-B14F-4D97-AF65-F5344CB8AC3E}">
        <p14:creationId xmlns:p14="http://schemas.microsoft.com/office/powerpoint/2010/main" val="249062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8E5F9-3E27-4FB9-9E7F-AA69CBB72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647" y="1109141"/>
            <a:ext cx="9144000" cy="1864899"/>
          </a:xfrm>
        </p:spPr>
        <p:txBody>
          <a:bodyPr>
            <a:normAutofit/>
          </a:bodyPr>
          <a:lstStyle/>
          <a:p>
            <a:r>
              <a:rPr lang="en-US" altLang="zh-TW" dirty="0"/>
              <a:t>Smarter. Greener. Together.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6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3"/>
          </p:nvPr>
        </p:nvSpPr>
        <p:spPr>
          <a:xfrm>
            <a:off x="818612" y="5739385"/>
            <a:ext cx="5277388" cy="218654"/>
          </a:xfrm>
        </p:spPr>
        <p:txBody>
          <a:bodyPr/>
          <a:lstStyle/>
          <a:p>
            <a:r>
              <a:rPr lang="zh-CN" altLang="en-US" sz="1800" dirty="0"/>
              <a:t>彭乾</a:t>
            </a:r>
            <a:r>
              <a:rPr lang="zh-TW" altLang="en-US" sz="1800" dirty="0"/>
              <a:t>｜架构开发及運維部</a:t>
            </a:r>
            <a:r>
              <a:rPr lang="en-US" altLang="zh-TW" sz="1800" dirty="0"/>
              <a:t>-</a:t>
            </a:r>
            <a:r>
              <a:rPr lang="zh-TW" altLang="en-US" sz="1800" dirty="0"/>
              <a:t>東莞｜</a:t>
            </a:r>
            <a:r>
              <a:rPr lang="en-US" altLang="zh-TW" sz="1800" dirty="0"/>
              <a:t>03/17/2025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4D9E8D4D-0250-4F2E-9283-56208C1A9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647" y="1118615"/>
            <a:ext cx="9144000" cy="1864899"/>
          </a:xfrm>
        </p:spPr>
        <p:txBody>
          <a:bodyPr>
            <a:normAutofit/>
          </a:bodyPr>
          <a:lstStyle/>
          <a:p>
            <a:r>
              <a:rPr lang="en-US" altLang="zh-CN" dirty="0"/>
              <a:t>Vue</a:t>
            </a:r>
            <a:r>
              <a:rPr lang="zh-CN" altLang="en-US" dirty="0"/>
              <a:t>前端图表可视化：自适应与实时数据</a:t>
            </a:r>
            <a:endParaRPr lang="en-US" dirty="0"/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76514E5B-9CF7-4E44-8735-E1885DB8F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647" y="3015629"/>
            <a:ext cx="9144000" cy="1370104"/>
          </a:xfrm>
        </p:spPr>
        <p:txBody>
          <a:bodyPr>
            <a:normAutofit/>
          </a:bodyPr>
          <a:lstStyle/>
          <a:p>
            <a:r>
              <a:rPr lang="zh-CN" altLang="en-US" dirty="0"/>
              <a:t>响应式单位与</a:t>
            </a:r>
            <a:r>
              <a:rPr lang="en-US" altLang="zh-CN" dirty="0"/>
              <a:t>SSE</a:t>
            </a:r>
            <a:r>
              <a:rPr lang="zh-CN" altLang="en-US" dirty="0"/>
              <a:t>技术的实践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49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3FF19-6AE0-40E2-A551-EE30A5D33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647" y="1133836"/>
            <a:ext cx="9144000" cy="1864899"/>
          </a:xfrm>
        </p:spPr>
        <p:txBody>
          <a:bodyPr>
            <a:normAutofit/>
          </a:bodyPr>
          <a:lstStyle/>
          <a:p>
            <a:r>
              <a:rPr lang="zh-CN" altLang="en-US" dirty="0"/>
              <a:t>响应式单位的实践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8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18912" y="5705762"/>
            <a:ext cx="2010917" cy="319651"/>
          </a:xfrm>
        </p:spPr>
        <p:txBody>
          <a:bodyPr/>
          <a:lstStyle/>
          <a:p>
            <a:r>
              <a:rPr lang="en-US" dirty="0"/>
              <a:t>03/17/2025</a:t>
            </a:r>
          </a:p>
        </p:txBody>
      </p:sp>
      <p:sp>
        <p:nvSpPr>
          <p:cNvPr id="9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838897" y="5333736"/>
            <a:ext cx="4114800" cy="365125"/>
          </a:xfrm>
        </p:spPr>
        <p:txBody>
          <a:bodyPr/>
          <a:lstStyle/>
          <a:p>
            <a:r>
              <a:rPr lang="zh-CN" altLang="en-US" dirty="0"/>
              <a:t>彭乾</a:t>
            </a:r>
            <a:r>
              <a:rPr lang="zh-TW" altLang="en-US" dirty="0"/>
              <a:t>｜</a:t>
            </a:r>
            <a:r>
              <a:rPr lang="zh-TW" altLang="en-US" sz="1800" dirty="0"/>
              <a:t>架</a:t>
            </a:r>
            <a:r>
              <a:rPr lang="zh-TW" altLang="en-US" dirty="0"/>
              <a:t>构开发及運維部</a:t>
            </a:r>
            <a:r>
              <a:rPr lang="en-US" altLang="zh-TW" dirty="0"/>
              <a:t>-</a:t>
            </a:r>
            <a:r>
              <a:rPr lang="zh-TW" altLang="en-US" dirty="0"/>
              <a:t>東莞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271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1B239D-4634-41AC-8A02-183F68031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72981"/>
            <a:ext cx="11379200" cy="679396"/>
          </a:xfrm>
        </p:spPr>
        <p:txBody>
          <a:bodyPr/>
          <a:lstStyle/>
          <a:p>
            <a:r>
              <a:rPr lang="zh-CN" altLang="en-US" dirty="0"/>
              <a:t>自适应布局核心思想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605D68-7F74-4F42-9A23-39AC40EC2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4" y="1170462"/>
            <a:ext cx="11306175" cy="4953777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、基本原则上是，布局更多地使用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flex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，然后尺寸使用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rem,  </a:t>
            </a:r>
            <a:r>
              <a:rPr lang="en-US" altLang="zh-CN" sz="2400" dirty="0" err="1">
                <a:solidFill>
                  <a:srgbClr val="333333"/>
                </a:solidFill>
                <a:latin typeface="Arial" panose="020B0604020202020204" pitchFamily="34" charset="0"/>
              </a:rPr>
              <a:t>vw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,  </a:t>
            </a:r>
            <a:r>
              <a:rPr lang="en-US" altLang="zh-CN" sz="2400" dirty="0" err="1">
                <a:solidFill>
                  <a:srgbClr val="333333"/>
                </a:solidFill>
                <a:latin typeface="Arial" panose="020B0604020202020204" pitchFamily="34" charset="0"/>
              </a:rPr>
              <a:t>vh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为单位</a:t>
            </a:r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、如果是根据不同的屏幕需要有不同的布局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,  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一般通过检测屏幕尺寸换不同的站点或者媒体查询使用</a:t>
            </a:r>
            <a:r>
              <a:rPr lang="en-US" altLang="zh-CN" sz="2400" dirty="0" err="1">
                <a:solidFill>
                  <a:srgbClr val="333333"/>
                </a:solidFill>
                <a:latin typeface="Arial" panose="020B0604020202020204" pitchFamily="34" charset="0"/>
              </a:rPr>
              <a:t>css</a:t>
            </a:r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32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8268E-0FFF-4C83-935B-7A171BE5F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91196"/>
            <a:ext cx="11379200" cy="67939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rem</a:t>
            </a:r>
            <a:r>
              <a:rPr lang="zh-CN" altLang="en-US" sz="3600" dirty="0"/>
              <a:t>尺寸单位介绍</a:t>
            </a:r>
            <a:br>
              <a:rPr lang="en-US" dirty="0"/>
            </a:b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D2D9E4-084D-E326-3779-B341D4DC7FAB}"/>
              </a:ext>
            </a:extLst>
          </p:cNvPr>
          <p:cNvSpPr txBox="1"/>
          <p:nvPr/>
        </p:nvSpPr>
        <p:spPr>
          <a:xfrm>
            <a:off x="406399" y="1624256"/>
            <a:ext cx="11379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dirty="0"/>
              <a:t>思路：以</a:t>
            </a:r>
            <a:r>
              <a:rPr lang="en-US" altLang="zh-CN" dirty="0"/>
              <a:t>html</a:t>
            </a:r>
            <a:r>
              <a:rPr lang="zh-CN" altLang="en-US" dirty="0"/>
              <a:t>字体大小为</a:t>
            </a:r>
            <a:r>
              <a:rPr lang="en-US" altLang="zh-CN" dirty="0"/>
              <a:t>1rem</a:t>
            </a:r>
            <a:r>
              <a:rPr lang="zh-CN" altLang="en-US" dirty="0"/>
              <a:t>的大小，</a:t>
            </a:r>
            <a:r>
              <a:rPr lang="en-US" altLang="zh-CN" dirty="0"/>
              <a:t>html</a:t>
            </a:r>
            <a:r>
              <a:rPr lang="zh-CN" altLang="en-US" dirty="0"/>
              <a:t>为</a:t>
            </a:r>
            <a:r>
              <a:rPr lang="en-US" altLang="zh-CN" dirty="0"/>
              <a:t>16px</a:t>
            </a:r>
            <a:r>
              <a:rPr lang="zh-CN" altLang="en-US" dirty="0"/>
              <a:t>，</a:t>
            </a:r>
            <a:r>
              <a:rPr lang="en-US" altLang="zh-CN" dirty="0"/>
              <a:t>1rem</a:t>
            </a:r>
            <a:r>
              <a:rPr lang="zh-CN" altLang="en-US" dirty="0"/>
              <a:t>就是</a:t>
            </a:r>
            <a:r>
              <a:rPr lang="en-US" altLang="zh-CN" dirty="0"/>
              <a:t>16px</a:t>
            </a:r>
            <a:r>
              <a:rPr lang="zh-CN" altLang="en-US" dirty="0"/>
              <a:t>。</a:t>
            </a:r>
            <a:r>
              <a:rPr lang="en-US" altLang="zh-CN" dirty="0"/>
              <a:t>rem</a:t>
            </a:r>
            <a:r>
              <a:rPr lang="zh-CN" altLang="en-US" dirty="0"/>
              <a:t>能自适应的原因是能根据屏幕大小使用</a:t>
            </a:r>
            <a:r>
              <a:rPr lang="en-US" altLang="zh-CN" dirty="0" err="1"/>
              <a:t>js</a:t>
            </a:r>
            <a:r>
              <a:rPr lang="zh-CN" altLang="en-US" dirty="0"/>
              <a:t>重新设置</a:t>
            </a:r>
            <a:r>
              <a:rPr lang="en-US" altLang="zh-CN" dirty="0"/>
              <a:t>html</a:t>
            </a:r>
            <a:r>
              <a:rPr lang="zh-CN" altLang="en-US" dirty="0"/>
              <a:t>字体大小</a:t>
            </a:r>
            <a:endParaRPr lang="en-US" altLang="zh-CN" dirty="0"/>
          </a:p>
          <a:p>
            <a:pPr latinLnBrk="1"/>
            <a:endParaRPr lang="en-US" altLang="zh-CN" dirty="0"/>
          </a:p>
          <a:p>
            <a:pPr latinLnBrk="1"/>
            <a:r>
              <a:rPr lang="zh-CN" altLang="en-US" dirty="0"/>
              <a:t>算法：</a:t>
            </a:r>
            <a:r>
              <a:rPr lang="en-US" altLang="zh-CN" dirty="0"/>
              <a:t>html</a:t>
            </a:r>
            <a:r>
              <a:rPr lang="zh-CN" altLang="en-US" dirty="0"/>
              <a:t>字体大小</a:t>
            </a:r>
            <a:r>
              <a:rPr lang="en-US" altLang="zh-CN" dirty="0"/>
              <a:t>=</a:t>
            </a:r>
            <a:r>
              <a:rPr lang="zh-CN" altLang="en-US" dirty="0"/>
              <a:t>（</a:t>
            </a:r>
            <a:r>
              <a:rPr lang="en-US" altLang="zh-CN" dirty="0" err="1"/>
              <a:t>js</a:t>
            </a:r>
            <a:r>
              <a:rPr lang="zh-CN" altLang="en-US" dirty="0"/>
              <a:t>获取到的当前设备宽度</a:t>
            </a:r>
            <a:r>
              <a:rPr lang="en-US" altLang="zh-CN" dirty="0"/>
              <a:t>/</a:t>
            </a:r>
            <a:r>
              <a:rPr lang="zh-CN" altLang="en-US" dirty="0"/>
              <a:t>设计图宽度）</a:t>
            </a:r>
            <a:r>
              <a:rPr lang="en-US" altLang="zh-CN" dirty="0"/>
              <a:t>*</a:t>
            </a:r>
            <a:r>
              <a:rPr lang="zh-CN" altLang="en-US" dirty="0"/>
              <a:t>设计图宽度下</a:t>
            </a:r>
            <a:r>
              <a:rPr lang="en-US" altLang="zh-CN" dirty="0"/>
              <a:t>1rem</a:t>
            </a:r>
            <a:r>
              <a:rPr lang="zh-CN" altLang="en-US" dirty="0"/>
              <a:t>大小</a:t>
            </a:r>
            <a:endParaRPr lang="en-US" altLang="zh-CN" dirty="0"/>
          </a:p>
          <a:p>
            <a:pPr latinLnBrk="1"/>
            <a:endParaRPr lang="en-US" altLang="zh-CN" dirty="0"/>
          </a:p>
          <a:p>
            <a:pPr latinLnBrk="1"/>
            <a:r>
              <a:rPr lang="zh-CN" altLang="en-US" dirty="0"/>
              <a:t>对应的自动转换库：</a:t>
            </a:r>
            <a:r>
              <a:rPr lang="en-US" altLang="zh-CN" dirty="0" err="1"/>
              <a:t>postcss-pxtorem+js</a:t>
            </a:r>
            <a:r>
              <a:rPr lang="zh-CN" altLang="en-US" dirty="0"/>
              <a:t>计算</a:t>
            </a:r>
            <a:r>
              <a:rPr lang="en-US" altLang="zh-CN" dirty="0"/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355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8268E-0FFF-4C83-935B-7A171BE5F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91196"/>
            <a:ext cx="11379200" cy="67939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rem</a:t>
            </a:r>
            <a:r>
              <a:rPr lang="zh-CN" altLang="en-US" sz="3600" dirty="0"/>
              <a:t>尺寸单位实践案例</a:t>
            </a:r>
            <a:br>
              <a:rPr lang="en-US" dirty="0"/>
            </a:b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1E1DDB-4C7B-62EB-C3B6-D44A97BD73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59" t="5704" r="8055" b="5704"/>
          <a:stretch/>
        </p:blipFill>
        <p:spPr>
          <a:xfrm>
            <a:off x="212089" y="1096884"/>
            <a:ext cx="3594506" cy="52203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10D0F6-DED6-57FB-A158-7425A3F50D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86" t="10168" r="8046" b="10537"/>
          <a:stretch/>
        </p:blipFill>
        <p:spPr>
          <a:xfrm>
            <a:off x="4240529" y="1116558"/>
            <a:ext cx="7316471" cy="52032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DDFBAB-8E42-EAB5-A26B-54D8965048EC}"/>
              </a:ext>
            </a:extLst>
          </p:cNvPr>
          <p:cNvSpPr txBox="1"/>
          <p:nvPr/>
        </p:nvSpPr>
        <p:spPr>
          <a:xfrm>
            <a:off x="635000" y="1070592"/>
            <a:ext cx="197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Vite.config.js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2BC7C2-154E-33A3-F5C4-3AC2C14FE807}"/>
              </a:ext>
            </a:extLst>
          </p:cNvPr>
          <p:cNvSpPr txBox="1"/>
          <p:nvPr/>
        </p:nvSpPr>
        <p:spPr>
          <a:xfrm>
            <a:off x="5133621" y="1096884"/>
            <a:ext cx="192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index.js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652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8268E-0FFF-4C83-935B-7A171BE5F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91196"/>
            <a:ext cx="11379200" cy="67939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rem</a:t>
            </a:r>
            <a:r>
              <a:rPr lang="zh-CN" altLang="en-US" sz="3600" dirty="0"/>
              <a:t>尺寸单位实践案例</a:t>
            </a:r>
            <a:br>
              <a:rPr lang="en-US" dirty="0"/>
            </a:b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DDFBAB-8E42-EAB5-A26B-54D8965048EC}"/>
              </a:ext>
            </a:extLst>
          </p:cNvPr>
          <p:cNvSpPr txBox="1"/>
          <p:nvPr/>
        </p:nvSpPr>
        <p:spPr>
          <a:xfrm>
            <a:off x="635000" y="2354444"/>
            <a:ext cx="197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Vite.config.js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CCFA87-0FB0-D372-6440-882D77DE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44" y="2842401"/>
            <a:ext cx="4311354" cy="26729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1ABC0A-00B1-AFA3-120E-A8CC905E6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144" y="2842401"/>
            <a:ext cx="4790476" cy="2609524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5CAF39FB-B020-A2B6-716B-82FD56D372F4}"/>
              </a:ext>
            </a:extLst>
          </p:cNvPr>
          <p:cNvSpPr/>
          <p:nvPr/>
        </p:nvSpPr>
        <p:spPr>
          <a:xfrm>
            <a:off x="5324417" y="41181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5918B2-6D30-1369-B356-C041176BDA35}"/>
              </a:ext>
            </a:extLst>
          </p:cNvPr>
          <p:cNvSpPr txBox="1"/>
          <p:nvPr/>
        </p:nvSpPr>
        <p:spPr>
          <a:xfrm>
            <a:off x="5078435" y="363017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任意缩小图表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B146FB-9F8E-4C85-24CC-0C65BCC3A6B6}"/>
              </a:ext>
            </a:extLst>
          </p:cNvPr>
          <p:cNvSpPr txBox="1"/>
          <p:nvPr/>
        </p:nvSpPr>
        <p:spPr>
          <a:xfrm>
            <a:off x="312944" y="23862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原始图表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DCD0C2-A24E-2186-0AFB-9077BE21E2CE}"/>
              </a:ext>
            </a:extLst>
          </p:cNvPr>
          <p:cNvSpPr txBox="1"/>
          <p:nvPr/>
        </p:nvSpPr>
        <p:spPr>
          <a:xfrm>
            <a:off x="312944" y="14150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图表能适配不同尺寸屏幕</a:t>
            </a:r>
          </a:p>
        </p:txBody>
      </p:sp>
    </p:spTree>
    <p:extLst>
      <p:ext uri="{BB962C8B-B14F-4D97-AF65-F5344CB8AC3E}">
        <p14:creationId xmlns:p14="http://schemas.microsoft.com/office/powerpoint/2010/main" val="2716514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3FF19-6AE0-40E2-A551-EE30A5D33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647" y="1133836"/>
            <a:ext cx="9144000" cy="1864899"/>
          </a:xfrm>
        </p:spPr>
        <p:txBody>
          <a:bodyPr>
            <a:normAutofit/>
          </a:bodyPr>
          <a:lstStyle/>
          <a:p>
            <a:r>
              <a:rPr lang="en-US" altLang="zh-CN" dirty="0"/>
              <a:t>SSE</a:t>
            </a:r>
            <a:r>
              <a:rPr lang="zh-CN" altLang="en-US" dirty="0"/>
              <a:t>技术的实践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8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18912" y="5705762"/>
            <a:ext cx="2010917" cy="319651"/>
          </a:xfrm>
        </p:spPr>
        <p:txBody>
          <a:bodyPr/>
          <a:lstStyle/>
          <a:p>
            <a:r>
              <a:rPr lang="en-US" dirty="0"/>
              <a:t>03/17/2025</a:t>
            </a:r>
          </a:p>
        </p:txBody>
      </p:sp>
      <p:sp>
        <p:nvSpPr>
          <p:cNvPr id="9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838897" y="5333736"/>
            <a:ext cx="4114800" cy="365125"/>
          </a:xfrm>
        </p:spPr>
        <p:txBody>
          <a:bodyPr/>
          <a:lstStyle/>
          <a:p>
            <a:r>
              <a:rPr lang="zh-CN" altLang="en-US" dirty="0"/>
              <a:t>彭乾</a:t>
            </a:r>
            <a:r>
              <a:rPr lang="zh-TW" altLang="en-US" dirty="0"/>
              <a:t>｜</a:t>
            </a:r>
            <a:r>
              <a:rPr lang="zh-TW" altLang="en-US" sz="1800" dirty="0"/>
              <a:t>架</a:t>
            </a:r>
            <a:r>
              <a:rPr lang="zh-TW" altLang="en-US" dirty="0"/>
              <a:t>构开发及運維部</a:t>
            </a:r>
            <a:r>
              <a:rPr lang="en-US" altLang="zh-TW" dirty="0"/>
              <a:t>-</a:t>
            </a:r>
            <a:r>
              <a:rPr lang="zh-TW" altLang="en-US" dirty="0"/>
              <a:t>東莞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183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1B239D-4634-41AC-8A02-183F68031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72981"/>
            <a:ext cx="11379200" cy="679396"/>
          </a:xfrm>
        </p:spPr>
        <p:txBody>
          <a:bodyPr>
            <a:normAutofit/>
          </a:bodyPr>
          <a:lstStyle/>
          <a:p>
            <a:r>
              <a:rPr lang="en-US" altLang="zh-CN" dirty="0"/>
              <a:t>SSE</a:t>
            </a:r>
            <a:r>
              <a:rPr lang="zh-CN" altLang="en-US" dirty="0"/>
              <a:t>实时数据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605D68-7F74-4F42-9A23-39AC40EC2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4" y="1170462"/>
            <a:ext cx="11306175" cy="4953777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SSE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Server-Sent Events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）是一种用于实现服务器主动向客户端推送数据的技术。它基于 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HTTP 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协议，利用了其长连接特性，在客户端与服务器之间建立一条持久化连接，实现服务器向客户端的实时数据推送</a:t>
            </a:r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、使用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SSE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技术能以低延迟、高频率更新动态内容，减少客户端轮询压力，适用于只需服务器主动推送的无双向交互的数据可视化场景</a:t>
            </a:r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894669"/>
      </p:ext>
    </p:extLst>
  </p:cSld>
  <p:clrMapOvr>
    <a:masterClrMapping/>
  </p:clrMapOvr>
</p:sld>
</file>

<file path=ppt/theme/theme1.xml><?xml version="1.0" encoding="utf-8"?>
<a:theme xmlns:a="http://schemas.openxmlformats.org/drawingml/2006/main" name="Delta_PPTtemplate_16x9">
  <a:themeElements>
    <a:clrScheme name="自訂 2">
      <a:dk1>
        <a:sysClr val="windowText" lastClr="000000"/>
      </a:dk1>
      <a:lt1>
        <a:sysClr val="window" lastClr="FFFFFF"/>
      </a:lt1>
      <a:dk2>
        <a:srgbClr val="0087DC"/>
      </a:dk2>
      <a:lt2>
        <a:srgbClr val="FFFFFF"/>
      </a:lt2>
      <a:accent1>
        <a:srgbClr val="0087DC"/>
      </a:accent1>
      <a:accent2>
        <a:srgbClr val="64D7D7"/>
      </a:accent2>
      <a:accent3>
        <a:srgbClr val="B9EB5F"/>
      </a:accent3>
      <a:accent4>
        <a:srgbClr val="1E50C8"/>
      </a:accent4>
      <a:accent5>
        <a:srgbClr val="96E6BE"/>
      </a:accent5>
      <a:accent6>
        <a:srgbClr val="00BE50"/>
      </a:accent6>
      <a:hlink>
        <a:srgbClr val="0563C1"/>
      </a:hlink>
      <a:folHlink>
        <a:srgbClr val="BFBFBF"/>
      </a:folHlink>
    </a:clrScheme>
    <a:fontScheme name="自訂 3">
      <a:majorFont>
        <a:latin typeface="Arial"/>
        <a:ea typeface="Microsoft JhengHei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_PPTtemplate_16x9_EN" id="{AB7E8207-7EFD-42D6-915B-94A9E5ABAC21}" vid="{115B2ECF-35DF-4A82-A0C0-9889D580E89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Delta_PPTtemplate_16x9_EN</Template>
  <TotalTime>3859</TotalTime>
  <Words>485</Words>
  <Application>Microsoft Office PowerPoint</Application>
  <PresentationFormat>宽屏</PresentationFormat>
  <Paragraphs>51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6" baseType="lpstr">
      <vt:lpstr>Arial</vt:lpstr>
      <vt:lpstr>Calibri</vt:lpstr>
      <vt:lpstr>Delta_PPTtemplate_16x9</vt:lpstr>
      <vt:lpstr>专案展示 </vt:lpstr>
      <vt:lpstr>Vue前端图表可视化：自适应与实时数据</vt:lpstr>
      <vt:lpstr>响应式单位的实践 </vt:lpstr>
      <vt:lpstr>自适应布局核心思想</vt:lpstr>
      <vt:lpstr>rem尺寸单位介绍 </vt:lpstr>
      <vt:lpstr>rem尺寸单位实践案例 </vt:lpstr>
      <vt:lpstr>rem尺寸单位实践案例 </vt:lpstr>
      <vt:lpstr>SSE技术的实践 </vt:lpstr>
      <vt:lpstr>SSE实时数据</vt:lpstr>
      <vt:lpstr>SSE技术介绍 </vt:lpstr>
      <vt:lpstr>SSE技术实践案例 </vt:lpstr>
      <vt:lpstr>SSE技术实践案列 </vt:lpstr>
      <vt:lpstr>Smarter. Greener. Together.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Maximum 2 Lines (32pt)</dc:title>
  <dc:creator>user</dc:creator>
  <cp:lastModifiedBy>EAGLE.PANG 彭乾</cp:lastModifiedBy>
  <cp:revision>185</cp:revision>
  <dcterms:created xsi:type="dcterms:W3CDTF">2022-01-20T01:43:08Z</dcterms:created>
  <dcterms:modified xsi:type="dcterms:W3CDTF">2025-03-17T06:53:46Z</dcterms:modified>
</cp:coreProperties>
</file>